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8" r:id="rId16"/>
    <p:sldId id="270" r:id="rId17"/>
    <p:sldId id="272" r:id="rId18"/>
    <p:sldId id="274" r:id="rId19"/>
    <p:sldId id="276" r:id="rId20"/>
    <p:sldId id="275" r:id="rId21"/>
    <p:sldId id="273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3" r:id="rId39"/>
    <p:sldId id="295" r:id="rId40"/>
    <p:sldId id="296" r:id="rId41"/>
    <p:sldId id="302" r:id="rId42"/>
    <p:sldId id="305" r:id="rId43"/>
    <p:sldId id="301" r:id="rId44"/>
    <p:sldId id="299" r:id="rId45"/>
    <p:sldId id="306" r:id="rId46"/>
    <p:sldId id="298" r:id="rId47"/>
    <p:sldId id="297" r:id="rId48"/>
    <p:sldId id="319" r:id="rId49"/>
    <p:sldId id="309" r:id="rId50"/>
    <p:sldId id="315" r:id="rId51"/>
    <p:sldId id="316" r:id="rId52"/>
    <p:sldId id="314" r:id="rId53"/>
    <p:sldId id="313" r:id="rId54"/>
    <p:sldId id="318" r:id="rId55"/>
    <p:sldId id="312" r:id="rId56"/>
    <p:sldId id="311" r:id="rId57"/>
    <p:sldId id="317" r:id="rId58"/>
    <p:sldId id="310" r:id="rId59"/>
    <p:sldId id="322" r:id="rId60"/>
    <p:sldId id="321" r:id="rId61"/>
    <p:sldId id="325" r:id="rId62"/>
    <p:sldId id="326" r:id="rId63"/>
    <p:sldId id="329" r:id="rId64"/>
    <p:sldId id="331" r:id="rId65"/>
    <p:sldId id="330" r:id="rId66"/>
    <p:sldId id="308" r:id="rId6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9CA02D-1141-4175-A334-D76398E6AFDD}" type="datetimeFigureOut">
              <a:rPr lang="es-ES" smtClean="0"/>
              <a:pPr/>
              <a:t>10/04/2016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97153"/>
            <a:ext cx="3004052" cy="207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6381" y="188640"/>
            <a:ext cx="8988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Ayuntamiento Castrillón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CUENTAS CLARAS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97152"/>
            <a:ext cx="2555776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797152"/>
            <a:ext cx="360039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0663"/>
            <a:ext cx="2142049" cy="288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49" y="1942966"/>
            <a:ext cx="4251654" cy="28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2965"/>
            <a:ext cx="2911037" cy="28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51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12988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un capítulo que recoge el producto por ejemplo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*  venta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acciones,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*  las devoluciones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los préstamos o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adelantos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efectuados a los empleados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municipales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algn="l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381000"/>
            <a:ext cx="8496944" cy="1752600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8: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Activos financieros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2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318800"/>
            <a:ext cx="8784976" cy="45071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32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crédito que solicita el Ayuntamiento para financiar los gastos previstos en </a:t>
            </a: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ese ejercicio</a:t>
            </a:r>
            <a:r>
              <a:rPr lang="es-ES" sz="3200" dirty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65720"/>
            <a:ext cx="8784976" cy="2183160"/>
          </a:xfrm>
        </p:spPr>
        <p:txBody>
          <a:bodyPr/>
          <a:lstStyle/>
          <a:p>
            <a:r>
              <a:rPr lang="es-ES" sz="8800" b="1" u="sng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51519" y="404664"/>
            <a:ext cx="8712967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Capítulo 9: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 Pasivos financieros</a:t>
            </a:r>
            <a:r>
              <a:rPr lang="es-ES" sz="11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0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84976" cy="6349288"/>
          </a:xfrm>
        </p:spPr>
        <p:txBody>
          <a:bodyPr>
            <a:normAutofit/>
          </a:bodyPr>
          <a:lstStyle/>
          <a:p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total y como previsiones iniciales para el año </a:t>
            </a:r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2016</a:t>
            </a:r>
          </a:p>
          <a:p>
            <a:endParaRPr lang="es-ES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contamos con unos ingresos de </a:t>
            </a:r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19.570.365,58 </a:t>
            </a:r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euros.</a:t>
            </a:r>
            <a:endParaRPr lang="es-E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1225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31640" y="3068960"/>
            <a:ext cx="6480174" cy="1673225"/>
          </a:xfrm>
        </p:spPr>
        <p:txBody>
          <a:bodyPr>
            <a:normAutofit/>
          </a:bodyPr>
          <a:lstStyle/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veremos por capítulos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- INVERSIONES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66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2743200"/>
            <a:ext cx="8568952" cy="205395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En este apartado donde se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incluye: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* toda </a:t>
            </a: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la relación de puestos de trabajo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del 	Ayuntamiento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* los </a:t>
            </a: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salarios de los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trabajadores.</a:t>
            </a:r>
            <a:endParaRPr lang="es-ES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823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1: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de personal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835695" y="5157192"/>
            <a:ext cx="551601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están previstos 7.477.568,45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479167"/>
            <a:ext cx="8713986" cy="2866728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los gastos del funcionamiento de la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ciudad: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alumbrado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agua,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limpieza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manteniendo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colegios,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cuidado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parques y jardines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un larguísimo etcétera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todos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contratos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del Ayuntamiento para realizar las acciones anuales.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0512" cy="2592288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2: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en bienes corrientes y servicios.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7513" y="5157192"/>
            <a:ext cx="8568952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este capítulo están previstos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8.328.732,68 euros.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743200"/>
            <a:ext cx="8713986" cy="2413992"/>
          </a:xfrm>
        </p:spPr>
        <p:txBody>
          <a:bodyPr>
            <a:normAutofit/>
          </a:bodyPr>
          <a:lstStyle/>
          <a:p>
            <a:pPr algn="l"/>
            <a:endParaRPr lang="es-ES" dirty="0" smtClean="0">
              <a:latin typeface="Calibri"/>
              <a:ea typeface="Calibri"/>
              <a:cs typeface="Times New Roman"/>
            </a:endParaRPr>
          </a:p>
          <a:p>
            <a:pPr algn="l"/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corresponde con el pago de los intereses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285750" indent="-285750" algn="l">
              <a:buFont typeface="Arial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préstamos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marL="285750" indent="-285750" algn="l">
              <a:buFont typeface="Arial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créditos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solicitados.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2818" y="116632"/>
            <a:ext cx="8751390" cy="201277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3: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75436" y="5157192"/>
            <a:ext cx="8588672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hay un gasto previsto de: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73.474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5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8623178" cy="304842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</a:t>
            </a:r>
            <a:endParaRPr lang="es-ES" sz="2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las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ayudas y subvenciones que el Ayuntamiento concede 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*otras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instituciones 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*personas</a:t>
            </a: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ONG’s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*asociaciones,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*clubs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aportaciones a sociedades públicas.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3184"/>
            <a:ext cx="8858002" cy="2019672"/>
          </a:xfrm>
        </p:spPr>
        <p:txBody>
          <a:bodyPr>
            <a:normAutofit fontScale="90000"/>
          </a:bodyPr>
          <a:lstStyle/>
          <a:p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4: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corrientes.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79512" y="5085184"/>
            <a:ext cx="887524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el gasto previsto asciende a: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1.753.800,39 euros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22003" y="2649582"/>
            <a:ext cx="6409730" cy="3154760"/>
          </a:xfrm>
        </p:spPr>
        <p:txBody>
          <a:bodyPr/>
          <a:lstStyle/>
          <a:p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Esta partida son las inversiones reales del Ayuntamiento. 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194076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6: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Inversiones reales.</a:t>
            </a:r>
            <a:endParaRPr lang="es-ES" sz="4800" dirty="0"/>
          </a:p>
        </p:txBody>
      </p:sp>
      <p:sp>
        <p:nvSpPr>
          <p:cNvPr id="6" name="5 Rectángulo"/>
          <p:cNvSpPr/>
          <p:nvPr/>
        </p:nvSpPr>
        <p:spPr>
          <a:xfrm>
            <a:off x="268760" y="5128668"/>
            <a:ext cx="887524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el gasto previsto asciende a: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841.798,00 euros.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9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27584" y="2708920"/>
            <a:ext cx="7561858" cy="373082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las cantidades que el Ayuntamiento transfiere a otras entidades para que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puedan desarrollar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también inversiones, es decir, proyectos de obras donde el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Ayuntamiento colabora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 una aportación económica.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201277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7: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de capital.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784976" cy="3684992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veremos </a:t>
            </a:r>
          </a:p>
          <a:p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capítulos</a:t>
            </a:r>
            <a:endParaRPr lang="es-E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65720"/>
            <a:ext cx="8784976" cy="2183160"/>
          </a:xfrm>
        </p:spPr>
        <p:txBody>
          <a:bodyPr/>
          <a:lstStyle/>
          <a:p>
            <a:r>
              <a:rPr lang="es-ES" sz="8800" b="1" u="sng" dirty="0">
                <a:latin typeface="Calibri"/>
                <a:ea typeface="Calibri"/>
                <a:cs typeface="Times New Roman"/>
              </a:rPr>
              <a:t>INGRESOS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883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25954" cy="388843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un capítulo que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recoge: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*el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producto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(por ejemplo)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venta de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acciones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las devoluciones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los préstamos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adelantos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efectuados a los empleados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municipales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4784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8: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Activos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3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539552" y="2564905"/>
            <a:ext cx="8137922" cy="2029816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corresponde con el pago de la amortización de los préstamos o créditos solicitados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4784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9: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Pasivos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704" y="4293096"/>
            <a:ext cx="910929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se prevé amortizar créditos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un importe de: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1.101.992,06 euros.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620688"/>
            <a:ext cx="79494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dirty="0" smtClean="0">
                <a:effectLst/>
                <a:latin typeface="Calibri"/>
                <a:ea typeface="Calibri"/>
                <a:cs typeface="Times New Roman"/>
              </a:rPr>
              <a:t>Examinando el presupuesto por Áreas</a:t>
            </a:r>
          </a:p>
          <a:p>
            <a:pPr algn="ctr"/>
            <a:r>
              <a:rPr lang="es-ES" sz="5400" b="1" dirty="0" smtClean="0">
                <a:latin typeface="Calibri"/>
                <a:cs typeface="Times New Roman"/>
              </a:rPr>
              <a:t>Capítulos 1º a 4º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8064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52608"/>
            <a:ext cx="8778880" cy="124936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Ó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RGANOS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GOBIERNO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 SECRETARÍA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GENERAL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previsto asciende a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683.927,17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euros.</a:t>
            </a: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8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78880" cy="97606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 MUNICIPALES 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02)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previsto asciende a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1.757.345,00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euros.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FESTEJOS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03)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orresponden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por los capítulos ya mencionados, 389.300,00 euros,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incluyen las subvenciones previstas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para: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bandas de gaitas,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alumbrado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navideño de los edificios públicos,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suministro de energía para festejos,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52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URBANISMO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04)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unos gastos de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285.908,00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HACIENDA Y PATRIMONIO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05)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cantidad prevista para gastos asciende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2.833.786,06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;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incluyen: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los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pagos de intereses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amortizaciones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créditos,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las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subvenciones a los Organismos Autónomos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Cultura y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Deportes, 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983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EDUCACION Y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CULTURA 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06)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ascienden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584.182,68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25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MEDIO AMBIENTE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07)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ascienden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3.386.119,80 euros</a:t>
            </a:r>
            <a:r>
              <a:rPr lang="es-ES" dirty="0">
                <a:latin typeface="Calibri"/>
                <a:ea typeface="Calibri"/>
                <a:cs typeface="Times New Roman"/>
              </a:rPr>
              <a:t>. 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esta área el grueso del gasto se va para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cubrir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servicio de limpieza, recogida y tratamiento de residuos sólidos urbanos. De este tema hablamos cuando, en octubre del año pasado, planteamos la subida de la tasa para tratar de equilibrar el gasto con la recaudación.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423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8128" cy="1944216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1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Impuestos Directos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Subtítulo"/>
          <p:cNvSpPr txBox="1">
            <a:spLocks/>
          </p:cNvSpPr>
          <p:nvPr/>
        </p:nvSpPr>
        <p:spPr>
          <a:xfrm>
            <a:off x="251520" y="2132856"/>
            <a:ext cx="8892480" cy="4452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	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aquellos impuestos que gravan directamente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propiedad de una vivienda, local,..(IBI)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vehículos); (</a:t>
            </a:r>
            <a:r>
              <a:rPr lang="es-E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i.v.t.m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)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la renta generada por una actividad 	empresarial/comercial (I.A.E.)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plusvalías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5265543"/>
            <a:ext cx="914400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8.193.912,84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SOCIALES  Y CONSUMO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(orgánica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08)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previsto un gasto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1.190.056,93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nosotros es muy importante esta área, porque aquí estamos tratando con los problemas más acuciantes para las personas, en este momento de crisis que parece que no acaba de pasar.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EMPLEO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09)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total el 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54.712,00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euros.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Este año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baja ostensiblemente en relación con el año pasado, debido principalmente a los planes de empleo subvencionados por el Principado.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2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5032" y="0"/>
            <a:ext cx="9289032" cy="105273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INTERIOR</a:t>
            </a:r>
            <a:r>
              <a:rPr lang="es-E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PERSONAL, FUNCIONARIO Y LABORAL, POLICIA, TRAFICO Y SEGURIDAD CIUDADANA y </a:t>
            </a:r>
            <a:r>
              <a:rPr lang="es-E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TRANSPORTE  (O-10)</a:t>
            </a:r>
            <a:endParaRPr lang="es-E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7.662.915,79  euros,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 tener en cuenta que aquí están incluidas las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retribuciones de los trabajadores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del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Ayuntamiento: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básicas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productividades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gratificaciones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gastos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formación,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seguridad social,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5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DEPORTES,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11)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64.000,00 euros.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800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IGUALDAD,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12)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prevé un gasto de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41.800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802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JUVENTUD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13)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24.700 euros.</a:t>
            </a:r>
          </a:p>
          <a:p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PARTICIPACIÓN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CIUDADANA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(orgánica 14)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10.687,15 euros.</a:t>
            </a: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7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TURISMO y DINAMIZACIÓN ECONÓMICA 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15)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 asigna un gasto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258.902,00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euros.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90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7513" y="260648"/>
            <a:ext cx="86048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atin typeface="Calibri"/>
                <a:ea typeface="Calibri"/>
                <a:cs typeface="Times New Roman"/>
              </a:rPr>
              <a:t>En resumen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pPr algn="ctr"/>
            <a:r>
              <a:rPr lang="es-ES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4000" dirty="0">
                <a:latin typeface="Calibri"/>
                <a:ea typeface="Calibri"/>
                <a:cs typeface="Times New Roman"/>
              </a:rPr>
              <a:t>el </a:t>
            </a:r>
            <a:r>
              <a:rPr lang="es-ES" sz="4000" dirty="0" smtClean="0">
                <a:latin typeface="Calibri"/>
                <a:ea typeface="Calibri"/>
                <a:cs typeface="Times New Roman"/>
              </a:rPr>
              <a:t>Estado de: </a:t>
            </a:r>
          </a:p>
          <a:p>
            <a:pPr algn="ctr"/>
            <a:r>
              <a:rPr lang="es-E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7513" y="3084952"/>
            <a:ext cx="8568952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eniendo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cuenta las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OPERACIONES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NO FINANCIERAS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referidas: 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-339236" y="3068960"/>
            <a:ext cx="9505056" cy="3456384"/>
          </a:xfrm>
        </p:spPr>
        <p:txBody>
          <a:bodyPr>
            <a:noAutofit/>
          </a:bodyPr>
          <a:lstStyle/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 1.- GASTOS DE PERSONAL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    		7.477.568,45€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2.- GASTOS CORRIENTES EN BIENES Y 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SERVICIOS…  8.328.732,68€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3.- GASTOS FINANCIEROS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          73.474,00€</a:t>
            </a: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 4.- TRANSFERENCIAS CORRIENTES………………………    1.753.800,39€</a:t>
            </a:r>
          </a:p>
          <a:p>
            <a:pPr algn="l"/>
            <a:r>
              <a:rPr lang="es-E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s-E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3986" cy="2016224"/>
          </a:xfrm>
        </p:spPr>
        <p:txBody>
          <a:bodyPr anchor="t"/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operaciones corrientes</a:t>
            </a:r>
            <a:r>
              <a:rPr lang="es-ES" dirty="0">
                <a:latin typeface="Calibri"/>
                <a:ea typeface="Calibri"/>
                <a:cs typeface="Times New Roman"/>
              </a:rPr>
              <a:t>,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073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16024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2: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impuestos indirectos.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2800" dirty="0" smtClean="0">
                <a:latin typeface="Calibri"/>
                <a:ea typeface="Calibri"/>
                <a:cs typeface="Times New Roman"/>
              </a:rPr>
              <a:t>. 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2550661"/>
            <a:ext cx="8767736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Grava el consumo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/>
                <a:latin typeface="Calibri"/>
                <a:ea typeface="Calibri"/>
                <a:cs typeface="Times New Roman"/>
              </a:rPr>
              <a:t>No se aplica directamente a un contribuyente sino que recae sobre el coste de algún producto o mercancía, por ejemplo, el impuesto sobre las obras realizadas (ICIO).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endParaRPr lang="es-ES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5191591"/>
            <a:ext cx="885698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260.000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9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492896"/>
            <a:ext cx="8569970" cy="35868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CAP.6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.- INVERSIONES REALES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…………………………………………    841.798,00 €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Pasando 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examinar las OPERACIONES FINANCIERAS se van a destinar al pago de los intereses	</a:t>
            </a: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9.- PASIVOS FINANCIEROS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……………………………………… 1.101.992,06 €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1944216"/>
          </a:xfrm>
        </p:spPr>
        <p:txBody>
          <a:bodyPr anchor="t"/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 las operaciones de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capital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431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55576" y="2743200"/>
            <a:ext cx="7705874" cy="1673225"/>
          </a:xfrm>
        </p:spPr>
        <p:txBody>
          <a:bodyPr>
            <a:normAutofit fontScale="92500" lnSpcReduction="20000"/>
          </a:bodyPr>
          <a:lstStyle/>
          <a:p>
            <a:endParaRPr lang="es-ES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r>
              <a:rPr lang="es-ES" sz="6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19.570.365,58 €</a:t>
            </a:r>
            <a:endParaRPr lang="es-ES" sz="6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5994" cy="1524000"/>
          </a:xfrm>
        </p:spPr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  DEL PRESUPUESTO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7513" y="260648"/>
            <a:ext cx="86048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atin typeface="Calibri"/>
                <a:ea typeface="Calibri"/>
                <a:cs typeface="Times New Roman"/>
              </a:rPr>
              <a:t>En resumen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pPr algn="ctr"/>
            <a:r>
              <a:rPr lang="es-ES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4000" dirty="0">
                <a:latin typeface="Calibri"/>
                <a:ea typeface="Calibri"/>
                <a:cs typeface="Times New Roman"/>
              </a:rPr>
              <a:t>el </a:t>
            </a:r>
            <a:r>
              <a:rPr lang="es-ES" sz="4000" dirty="0" smtClean="0">
                <a:latin typeface="Calibri"/>
                <a:ea typeface="Calibri"/>
                <a:cs typeface="Times New Roman"/>
              </a:rPr>
              <a:t>Estado de: </a:t>
            </a:r>
          </a:p>
          <a:p>
            <a:pPr algn="ctr"/>
            <a:r>
              <a:rPr lang="es-E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/>
              </a:rPr>
              <a:t>INGRESOS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7513" y="3084952"/>
            <a:ext cx="8568952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eniendo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cuenta las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OPERACIONES NO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FINANCIERAS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referidas: 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0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708920"/>
            <a:ext cx="8858002" cy="329877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1.- IMPUESTOS DIRECTOS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……………………………………… 	     8.193.912 €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2.- IMPUESTOS INDIRECTOS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           260.000 €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3.- TASAS, PRECIOS PUBL., OTROS INGRESOS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   	     3.971.168 €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4.- TRANSFERENCIAS CORRIENTES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  	     6.928.148 €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5.- INGRESOS PATRIMONIALES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 	        204.000 €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/>
            <a:endParaRPr lang="es-ES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8002" cy="2213520"/>
          </a:xfrm>
        </p:spPr>
        <p:txBody>
          <a:bodyPr anchor="t"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operaciones corrientes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8281938" cy="3586808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6.- ENAJENACIÓN DE INVERSIONES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     13.136,65€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7.- TRANSFERENCIAS DE CAPITAL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213520"/>
          </a:xfrm>
        </p:spPr>
        <p:txBody>
          <a:bodyPr anchor="t"/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las operaciones de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capital 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069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7513" y="260648"/>
            <a:ext cx="86048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atin typeface="Calibri"/>
                <a:ea typeface="Calibri"/>
                <a:cs typeface="Times New Roman"/>
              </a:rPr>
              <a:t>En resumen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pPr algn="ctr"/>
            <a:r>
              <a:rPr lang="es-ES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4000" dirty="0">
                <a:latin typeface="Calibri"/>
                <a:ea typeface="Calibri"/>
                <a:cs typeface="Times New Roman"/>
              </a:rPr>
              <a:t>el </a:t>
            </a:r>
            <a:r>
              <a:rPr lang="es-ES" sz="4000" dirty="0" smtClean="0">
                <a:latin typeface="Calibri"/>
                <a:ea typeface="Calibri"/>
                <a:cs typeface="Times New Roman"/>
              </a:rPr>
              <a:t>Estado de: </a:t>
            </a:r>
          </a:p>
          <a:p>
            <a:pPr algn="ctr"/>
            <a:r>
              <a:rPr lang="es-E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/>
              </a:rPr>
              <a:t>INGRESOS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7513" y="3084952"/>
            <a:ext cx="8568952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eniendo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cuenta las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OPERACIONES  FINANCIERAS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referidas: 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4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492896"/>
            <a:ext cx="8713986" cy="3730824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8.- ACTIVOS FINANCIEROS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9.- PASIVOS FINANCIEROS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8002" cy="1944216"/>
          </a:xfrm>
        </p:spPr>
        <p:txBody>
          <a:bodyPr>
            <a:normAutofit fontScale="90000"/>
          </a:bodyPr>
          <a:lstStyle/>
          <a:p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Operaciones financieras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07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743200"/>
            <a:ext cx="8497962" cy="198194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endParaRPr lang="es-ES" sz="5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s-ES" sz="5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19.570.365,58 € </a:t>
            </a:r>
            <a:endParaRPr lang="es-ES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TOTAL DE PRESUPUESTO DE INGRESOS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2214554"/>
            <a:ext cx="8775710" cy="170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/>
                <a:cs typeface="Times New Roman"/>
              </a:rPr>
              <a:t>PRESUPUESTO DE INVERSIONES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/>
                <a:cs typeface="Times New Roman"/>
              </a:rPr>
              <a:t>PARA EL AÑO 2016</a:t>
            </a:r>
            <a:endParaRPr lang="es-E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1928826"/>
          </a:xfrm>
        </p:spPr>
        <p:txBody>
          <a:bodyPr>
            <a:normAutofit fontScale="90000"/>
          </a:bodyPr>
          <a:lstStyle/>
          <a:p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OBRAS, SERVICIOS Y MEDIO AMBIENTE  I  (02 Y 07)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00052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Construir y colocar barandilla avda. 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Eysines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----------------------------   	  4500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Hormigonar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camino de acceso depósito agua Salinas---------------- 	15000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Hormigonar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camino linde con agua Salinas. San Martin--------------   	  6000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Muretes en camino linde con cierre Pipe--------------------------------- 	 /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Muro la 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Candaliega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San Miguel de 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Quiloño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----------------------------- 	 20.000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Acondicionamiento senda de Raíces Viejo-------------------------------   	   6.500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Reparación vinilos Rotonda La 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Vegona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------------------------------------   	   6.700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Circuito canino para parque 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Piñole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Salinas-------------------------------- 	   5.800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Aparcamiento Pablo 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Laloux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Salinas----------------------------------------- 	 35.000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Aparcamiento playa El Cuerno, Salinas -------------------------------------	 23.000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Aparcamiento Rafael Alberti--------------------------------------------------- 	 17.045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Aparcamiento Coto 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Carcedo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--------------------------------------------------- 	 20.000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944216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3: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tasas y otros ingresos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Subtítulo"/>
          <p:cNvSpPr txBox="1">
            <a:spLocks/>
          </p:cNvSpPr>
          <p:nvPr/>
        </p:nvSpPr>
        <p:spPr>
          <a:xfrm>
            <a:off x="107504" y="2492896"/>
            <a:ext cx="9036496" cy="4092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un tributo que grava la prestación de un servicio que beneficia directamente 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al interesado;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	vados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	ocupación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subsuelo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algn="l"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	marquesinas</a:t>
            </a: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5118566"/>
            <a:ext cx="84969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3.971.168,00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6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7158" y="2714620"/>
            <a:ext cx="8572560" cy="3286148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Area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recreativa de </a:t>
            </a: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Pulide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(mesas, papeleras, cierre)--------------------   	1.800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Cierre madera  parque La Braña ----------------------------------------------         750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Eliminación barreras arquitectónicas----------------------------------------- 16.000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Reposapiés personal municipal (12 </a:t>
            </a: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Ud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)--------------------------------------          700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Escollera y colocación de </a:t>
            </a: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biondas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Camino de </a:t>
            </a: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Llantero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Snt.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Monte--  10.000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Adquisición de coche para medio ambiente --------------------------------      25.000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Acera escuela El </a:t>
            </a: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Texu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y acera C/ </a:t>
            </a: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Asturcon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----------------------------------    45.000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Juegos infantiles – </a:t>
            </a:r>
            <a:r>
              <a:rPr lang="es-ES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Tirolina</a:t>
            </a: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-------------------------------------------------------   6.000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Estanque Parque La Deva – Salinas ---------------------------------------------   12.000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 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2357430"/>
          </a:xfrm>
        </p:spPr>
        <p:txBody>
          <a:bodyPr>
            <a:normAutofit fontScale="90000"/>
          </a:bodyPr>
          <a:lstStyle/>
          <a:p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OBRAS, SERVICIOS Y MEDIO AMBIENTE  II  (02 Y 07)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14282" y="5929330"/>
            <a:ext cx="892971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889500" algn="l"/>
              </a:tabLst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TOTAL---------------------------------------- 			   </a:t>
            </a: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277.295,00</a:t>
            </a:r>
            <a:endParaRPr lang="es-E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857496"/>
            <a:ext cx="8715436" cy="321471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Vallas de protección ----------------    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TOTAL--------------------------------------     5.000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FESTEJOS (03)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819400"/>
            <a:ext cx="8929718" cy="40386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Módulo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Arnao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------------------- ---------------------      28.300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Monasterio de la Merced. Acondicionar------- 	21.900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Otras ejecuciones subsidiarias ------------------- 	10.500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TOTAL------------------------------------------------------- 	 60.700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URBANISMO (04)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00052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Equipamiento y comunicaciones.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Sede electrónica y firma </a:t>
            </a:r>
            <a:r>
              <a:rPr lang="es-E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elect</a:t>
            </a: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UPAC…………    		  93.000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Excavaciones Castillo de </a:t>
            </a:r>
            <a:r>
              <a:rPr lang="es-E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Gauzón</a:t>
            </a: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------------    		100.000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Mobiliario instalaciones municipales------      		    3.000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Recuperación hórreo Raíces Viejo.-----------      		  15.000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  211.000</a:t>
            </a:r>
          </a:p>
          <a:p>
            <a:pPr algn="l"/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HACIENDA Y PATRIMONIO (05)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07196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1800" spc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Acondicionamiento sala estudios y telecentro Salinas-</a:t>
            </a: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--  	 15.080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Mobiliario sala estudios y telecentro-</a:t>
            </a: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---------------------		 52.300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Cañon</a:t>
            </a: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y pantalla---------------------------------------                 800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TOTAL-----------------      68.180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EDUCACIÓN (06)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2844" y="2786058"/>
            <a:ext cx="8786874" cy="38576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Mobiliario-------------------------------------     1.500€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Maquinaria, instalaciones y utillaje-     2.500€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   4.000€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BIENESTAR SOCIAL (08)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2844" y="2571744"/>
            <a:ext cx="8858312" cy="403863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Maquinaria, instalaciones y utillaje--         2.000€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      2.000€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DESARROLLO LOCAL (09)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214818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vertical --------------   				20.000€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carriles bici, (separadores de carril)-------   	23.000€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pasos peatones ----------------------   			25.000€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Reposición instalaciones semafóricas --------- 			15.000€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Maquinaria y utillaje Policía Local--------------     		  5.000€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Adquisición vehículo Policía Local--------------   			30.000€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Instalación cámaras video-vigilancia----------   			16.000€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Adquisición vehículo salvamento- ------------		  	  4.000€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Tablas de rescate -----------------------------------------------         	  1.800€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5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     139.800€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INTERIOR (10)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389575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Reponer suelo cancha deportiva Raíces Nuevo-----    15.000€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Cierre dos laterales pista Castillo de </a:t>
            </a:r>
            <a:r>
              <a:rPr lang="es-E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Gauzón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------    12.000€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Adecuamiento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polideportivo Salinas .-----------------   20.000€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Cierre perimetral del campo de futbol de </a:t>
            </a:r>
            <a:r>
              <a:rPr lang="es-E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Pillarno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--17.000€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    64.000€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 (11)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2844" y="2428868"/>
            <a:ext cx="9001188" cy="41815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Mobiliario ---------------------------------------	 500€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Maquinaria, instalaciones y utillaje ---  2.000€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  2.500€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IGUALDAD(12)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12968" cy="252028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Engloban dos conceptos de ingresos.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1.- participación de los ayuntamientos en los tributos que los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ciudadanos abonamos 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la Hacienda (IRPF, IVA,…). Es el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concepto 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más importante de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este 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capítulo.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2.- las subvenciones que nos conceden otras administraciones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para 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financiar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una actividad 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determinada, mantenimiento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residencia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94421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4: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corrientes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5026491"/>
            <a:ext cx="8496944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6.928.148,09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5720" y="2714620"/>
            <a:ext cx="8572560" cy="375288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turística ---------  14.000€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    14.000€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i="1" u="sng" dirty="0" smtClean="0">
                <a:latin typeface="Calibri"/>
                <a:ea typeface="Calibri"/>
                <a:cs typeface="Times New Roman"/>
              </a:rPr>
              <a:t>TURISMO (15)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57224" y="3571876"/>
            <a:ext cx="7358114" cy="1752600"/>
          </a:xfrm>
        </p:spPr>
        <p:txBody>
          <a:bodyPr>
            <a:normAutofit fontScale="62500" lnSpcReduction="20000"/>
          </a:bodyPr>
          <a:lstStyle/>
          <a:p>
            <a:endParaRPr lang="es-ES" sz="6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s-ES" sz="10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841.798,00 €</a:t>
            </a:r>
            <a:endParaRPr lang="es-ES" sz="10600" dirty="0">
              <a:solidFill>
                <a:schemeClr val="tx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 GASTO INVERSIÓN EN PRESUPUESTO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75000"/>
              <a:alpha val="99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s-ES" sz="66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es-ES" sz="6600" dirty="0" smtClean="0">
                <a:latin typeface="Lucida Bright" pitchFamily="18" charset="0"/>
              </a:rPr>
              <a:t>INVERSIONES </a:t>
            </a:r>
          </a:p>
          <a:p>
            <a:pPr algn="ctr">
              <a:buNone/>
            </a:pPr>
            <a:r>
              <a:rPr lang="es-ES" sz="6600" dirty="0" smtClean="0">
                <a:latin typeface="Lucida Bright" pitchFamily="18" charset="0"/>
              </a:rPr>
              <a:t>CON </a:t>
            </a:r>
            <a:r>
              <a:rPr lang="es-ES" sz="6600" dirty="0" smtClean="0">
                <a:latin typeface="Lucida Bright" pitchFamily="18" charset="0"/>
              </a:rPr>
              <a:t>CARGO </a:t>
            </a:r>
          </a:p>
          <a:p>
            <a:pPr algn="ctr">
              <a:buNone/>
            </a:pPr>
            <a:r>
              <a:rPr lang="es-ES" sz="6600" dirty="0" smtClean="0">
                <a:latin typeface="Lucida Bright" pitchFamily="18" charset="0"/>
              </a:rPr>
              <a:t>AL REMANENTE</a:t>
            </a:r>
            <a:endParaRPr lang="es-ES" sz="66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28698"/>
          </a:xfrm>
        </p:spPr>
        <p:txBody>
          <a:bodyPr>
            <a:normAutofit/>
          </a:bodyPr>
          <a:lstStyle/>
          <a:p>
            <a:r>
              <a:rPr lang="es-ES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 OBRAS, SERVICIOS Y MEDIO AMBIENTE I</a:t>
            </a:r>
            <a:br>
              <a:rPr lang="es-ES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(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02 Y 07)</a:t>
            </a:r>
            <a:endParaRPr lang="es-E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144000" cy="5500702"/>
          </a:xfrm>
          <a:solidFill>
            <a:schemeClr val="accent2">
              <a:lumMod val="75000"/>
              <a:alpha val="99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Acera 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de Juan de Austria, Raíces Nuevo---------------------------------- 75.000 €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Asfaltar camino de Pipe, La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Grandera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 y quitar badenes--------------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Asfaltar Los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Calguetos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, La Ramera -----------------------------------------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camino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Ferralgo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----------------------------------------------------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entorno AA.VV. San Martín de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Laspra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parches La Fábrica-------------------------------------------------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pasos de cebra C/Rey Pelayo------------------------------------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camino frente iglesia San Miguel de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Quiloño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camino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Arances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-------------------------------------------------------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camino escuela de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Naveces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----------------------------------------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camino El Castañeo,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Pillarno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---------------------------------------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Asfaltado pista lado Escuela </a:t>
            </a:r>
            <a:r>
              <a:rPr lang="es-ES" b="1" dirty="0" err="1" smtClean="0">
                <a:latin typeface="Calibri"/>
                <a:ea typeface="Calibri"/>
                <a:cs typeface="Times New Roman"/>
              </a:rPr>
              <a:t>Naveces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-----------------------------------------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200" b="1" dirty="0" smtClean="0">
                <a:latin typeface="Calibri"/>
                <a:ea typeface="Calibri"/>
                <a:cs typeface="Times New Roman"/>
              </a:rPr>
              <a:t>Total asfaltados--------------------------------------------------------------------- 190.000 €</a:t>
            </a:r>
          </a:p>
          <a:p>
            <a:endParaRPr lang="es-E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28698"/>
          </a:xfrm>
        </p:spPr>
        <p:txBody>
          <a:bodyPr>
            <a:normAutofit/>
          </a:bodyPr>
          <a:lstStyle/>
          <a:p>
            <a:r>
              <a:rPr lang="es-ES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 OBRAS, SERVICIOS Y MEDIO AMBIENTE </a:t>
            </a:r>
            <a:r>
              <a:rPr lang="es-ES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II</a:t>
            </a:r>
            <a:r>
              <a:rPr lang="es-ES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(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02 Y 07)</a:t>
            </a:r>
            <a:endParaRPr lang="es-E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144000" cy="5500702"/>
          </a:xfrm>
          <a:solidFill>
            <a:schemeClr val="accent2">
              <a:lumMod val="75000"/>
              <a:alpha val="99000"/>
            </a:schemeClr>
          </a:solidFill>
        </p:spPr>
        <p:txBody>
          <a:bodyPr>
            <a:normAutofit/>
          </a:bodyPr>
          <a:lstStyle/>
          <a:p>
            <a:endParaRPr lang="es-ES" sz="1600" b="1" dirty="0" smtClean="0">
              <a:latin typeface="Calibri" pitchFamily="34" charset="0"/>
            </a:endParaRPr>
          </a:p>
          <a:p>
            <a:endParaRPr lang="es-ES" sz="1600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	Lucernario Biblioteca Piedras Blancas ---------------------------------------------------        24.000 €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	Pavimentación Parques Infantiles --------------------------------------------------------        70.000 €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(S. Juan de </a:t>
            </a:r>
            <a:r>
              <a:rPr lang="es-ES" sz="1600" b="1" dirty="0" err="1" smtClean="0">
                <a:latin typeface="Calibri" pitchFamily="34" charset="0"/>
              </a:rPr>
              <a:t>Nieva,Naveces,Barrio</a:t>
            </a:r>
            <a:r>
              <a:rPr lang="es-ES" sz="1600" b="1" dirty="0" smtClean="0">
                <a:latin typeface="Calibri" pitchFamily="34" charset="0"/>
              </a:rPr>
              <a:t> S. </a:t>
            </a:r>
            <a:r>
              <a:rPr lang="es-ES" sz="1600" b="1" dirty="0" err="1" smtClean="0">
                <a:latin typeface="Calibri" pitchFamily="34" charset="0"/>
              </a:rPr>
              <a:t>Francisco,Arnao,Santiago</a:t>
            </a:r>
            <a:r>
              <a:rPr lang="es-ES" sz="1600" b="1" dirty="0" smtClean="0">
                <a:latin typeface="Calibri" pitchFamily="34" charset="0"/>
              </a:rPr>
              <a:t> del </a:t>
            </a:r>
            <a:r>
              <a:rPr lang="es-ES" sz="1600" b="1" dirty="0" err="1" smtClean="0">
                <a:latin typeface="Calibri" pitchFamily="34" charset="0"/>
              </a:rPr>
              <a:t>Monte,</a:t>
            </a:r>
            <a:r>
              <a:rPr lang="es-ES" sz="1600" b="1" dirty="0" err="1" smtClean="0">
                <a:latin typeface="Calibri" pitchFamily="34" charset="0"/>
              </a:rPr>
              <a:t>S</a:t>
            </a:r>
            <a:r>
              <a:rPr lang="es-ES" sz="1600" b="1" dirty="0" smtClean="0">
                <a:latin typeface="Calibri" pitchFamily="34" charset="0"/>
              </a:rPr>
              <a:t>. Miguel de </a:t>
            </a:r>
            <a:r>
              <a:rPr lang="es-ES" sz="1600" b="1" dirty="0" err="1" smtClean="0">
                <a:latin typeface="Calibri" pitchFamily="34" charset="0"/>
              </a:rPr>
              <a:t>Quiloño</a:t>
            </a:r>
            <a:r>
              <a:rPr lang="es-ES" sz="1600" b="1" dirty="0" smtClean="0">
                <a:latin typeface="Calibri" pitchFamily="34" charset="0"/>
              </a:rPr>
              <a:t>  y la Braña)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	</a:t>
            </a:r>
            <a:r>
              <a:rPr lang="es-ES" sz="1600" b="1" dirty="0" smtClean="0">
                <a:latin typeface="Calibri" pitchFamily="34" charset="0"/>
              </a:rPr>
              <a:t>Juegos para reposición en parques infantiles. </a:t>
            </a:r>
            <a:r>
              <a:rPr lang="es-ES" sz="1600" b="1" dirty="0" err="1" smtClean="0">
                <a:latin typeface="Calibri" pitchFamily="34" charset="0"/>
              </a:rPr>
              <a:t>Tirolina</a:t>
            </a:r>
            <a:r>
              <a:rPr lang="es-ES" sz="1600" b="1" dirty="0" smtClean="0">
                <a:latin typeface="Calibri" pitchFamily="34" charset="0"/>
              </a:rPr>
              <a:t>------------------------------        30.000 €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	</a:t>
            </a:r>
            <a:r>
              <a:rPr lang="es-ES" sz="1600" b="1" dirty="0" smtClean="0">
                <a:latin typeface="Calibri" pitchFamily="34" charset="0"/>
              </a:rPr>
              <a:t>Luminarias Pablo </a:t>
            </a:r>
            <a:r>
              <a:rPr lang="es-ES" sz="1600" b="1" dirty="0" err="1" smtClean="0">
                <a:latin typeface="Calibri" pitchFamily="34" charset="0"/>
              </a:rPr>
              <a:t>Laloux</a:t>
            </a:r>
            <a:r>
              <a:rPr lang="es-ES" sz="1600" b="1" dirty="0" smtClean="0">
                <a:latin typeface="Calibri" pitchFamily="34" charset="0"/>
              </a:rPr>
              <a:t>----------------------------------------------------------------------     120.000 €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	</a:t>
            </a:r>
            <a:r>
              <a:rPr lang="es-ES" sz="1600" b="1" dirty="0" smtClean="0">
                <a:latin typeface="Calibri" pitchFamily="34" charset="0"/>
              </a:rPr>
              <a:t>Cambio luminarias en alumbrado público; La Rasa </a:t>
            </a:r>
            <a:r>
              <a:rPr lang="es-ES" sz="1600" b="1" smtClean="0">
                <a:latin typeface="Calibri" pitchFamily="34" charset="0"/>
              </a:rPr>
              <a:t>----------------------------------          </a:t>
            </a:r>
            <a:r>
              <a:rPr lang="es-ES" sz="1600" b="1" dirty="0" smtClean="0">
                <a:latin typeface="Calibri" pitchFamily="34" charset="0"/>
              </a:rPr>
              <a:t>3.950 € 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	</a:t>
            </a:r>
            <a:r>
              <a:rPr lang="es-ES" sz="1600" b="1" dirty="0" smtClean="0">
                <a:latin typeface="Calibri" pitchFamily="34" charset="0"/>
              </a:rPr>
              <a:t>Parquet en aula baile  en El </a:t>
            </a:r>
            <a:r>
              <a:rPr lang="es-ES" sz="1600" b="1" dirty="0" err="1" smtClean="0">
                <a:latin typeface="Calibri" pitchFamily="34" charset="0"/>
              </a:rPr>
              <a:t>Vallín</a:t>
            </a:r>
            <a:r>
              <a:rPr lang="es-ES" sz="1600" b="1" dirty="0" smtClean="0">
                <a:latin typeface="Calibri" pitchFamily="34" charset="0"/>
              </a:rPr>
              <a:t> ----------------------------------------------------------         5.100 €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	</a:t>
            </a:r>
            <a:r>
              <a:rPr lang="es-ES" sz="1600" b="1" dirty="0" smtClean="0">
                <a:latin typeface="Calibri" pitchFamily="34" charset="0"/>
              </a:rPr>
              <a:t>Implantación recogida basura orgánica Raíces Nuevo-------------------------------         20.000 €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Calibri" pitchFamily="34" charset="0"/>
              </a:rPr>
              <a:t>	</a:t>
            </a:r>
            <a:endParaRPr lang="es-ES" sz="1600" b="1" dirty="0" smtClean="0">
              <a:latin typeface="Calibri" pitchFamily="34" charset="0"/>
            </a:endParaRPr>
          </a:p>
          <a:p>
            <a:pPr>
              <a:buNone/>
            </a:pPr>
            <a:endParaRPr lang="es-ES" sz="16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s-ES" sz="1800" b="1" dirty="0" smtClean="0">
                <a:latin typeface="Calibri" pitchFamily="34" charset="0"/>
              </a:rPr>
              <a:t>TOTAL GASTO EN INVERSIÓN CON CARGO AL REMANENTE: --------------------538.750,00 €</a:t>
            </a:r>
            <a:endParaRPr lang="es-E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0"/>
            <a:ext cx="8929718" cy="673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latin typeface="Calibri"/>
                <a:ea typeface="Calibri"/>
                <a:cs typeface="Times New Roman"/>
              </a:rPr>
              <a:t>Si sumamos la cantidad destinada a inversión dentro del presupuesto de 2016 </a:t>
            </a:r>
            <a:endParaRPr lang="es-ES" sz="3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latin typeface="Calibri"/>
                <a:ea typeface="Calibri"/>
                <a:cs typeface="Times New Roman"/>
              </a:rPr>
              <a:t>Que asciende a: -------------------     </a:t>
            </a:r>
            <a:r>
              <a:rPr lang="es-ES" sz="3600" b="1" dirty="0" smtClean="0">
                <a:latin typeface="Calibri"/>
                <a:ea typeface="Calibri"/>
                <a:cs typeface="Times New Roman"/>
              </a:rPr>
              <a:t>841.798,00 €</a:t>
            </a:r>
            <a:endParaRPr lang="es-ES" sz="32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latin typeface="Calibri"/>
                <a:ea typeface="Calibri"/>
                <a:cs typeface="Times New Roman"/>
              </a:rPr>
              <a:t>A la cantidad prevista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latin typeface="Calibri"/>
                <a:ea typeface="Calibri"/>
                <a:cs typeface="Times New Roman"/>
              </a:rPr>
              <a:t>con cargo a remanente 	---------    </a:t>
            </a:r>
            <a:r>
              <a:rPr lang="es-ES" sz="3600" b="1" dirty="0" smtClean="0">
                <a:latin typeface="Calibri"/>
                <a:ea typeface="Calibri"/>
                <a:cs typeface="Times New Roman"/>
              </a:rPr>
              <a:t>538.750,00 €</a:t>
            </a:r>
            <a:endParaRPr lang="es-ES" sz="32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latin typeface="Calibri"/>
                <a:ea typeface="Calibri"/>
                <a:cs typeface="Times New Roman"/>
              </a:rPr>
              <a:t>Este año contamos con: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latin typeface="Calibri"/>
                <a:ea typeface="Calibri"/>
                <a:cs typeface="Times New Roman"/>
              </a:rPr>
              <a:t> un TOTAL para inversiones de: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es-ES" sz="8000" b="1" u="sng" spc="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1.380.225,00€</a:t>
            </a:r>
            <a:endParaRPr lang="es-ES" sz="3200" b="1" u="sng" spc="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2 Más"/>
          <p:cNvSpPr/>
          <p:nvPr/>
        </p:nvSpPr>
        <p:spPr>
          <a:xfrm>
            <a:off x="7286644" y="2214554"/>
            <a:ext cx="500066" cy="571504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97153"/>
            <a:ext cx="3004052" cy="207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6381" y="188640"/>
            <a:ext cx="8988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Ayuntamiento Castrillón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CUENTAS CLARAS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97152"/>
            <a:ext cx="2555776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797152"/>
            <a:ext cx="360039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0663"/>
            <a:ext cx="2142049" cy="288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49" y="1942966"/>
            <a:ext cx="4251654" cy="28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2965"/>
            <a:ext cx="2911037" cy="28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54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84976" cy="2353066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ingresos similares a los que tiene un particular.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generan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*las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rentas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propiedades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*depósitos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bancarios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*pago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cánones que tiene el Ayuntamiento</a:t>
            </a:r>
            <a:r>
              <a:rPr lang="es-ES" dirty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016224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5: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Ingresos patrimoniales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5085184"/>
            <a:ext cx="8244408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204.000,00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0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784976" cy="17526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Son los ingresos por: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venta de suelo, 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venta de otras propiedades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además de los aprovechamientos que por ley le corresponde </a:t>
            </a: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016224"/>
          </a:xfrm>
        </p:spPr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apítulo 6: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Enajenación de inversiones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5229200"/>
            <a:ext cx="8424936" cy="11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13.136,65 euros.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4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20188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ingresos de otras administraciones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aportaciones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particulares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financiar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		</a:t>
            </a:r>
            <a:r>
              <a:rPr lang="es-ES" sz="36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</a:t>
            </a:r>
            <a:r>
              <a:rPr lang="es-E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inversiones  		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 obras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2160240"/>
          </a:xfrm>
        </p:spPr>
        <p:txBody>
          <a:bodyPr>
            <a:normAutofit fontScale="90000"/>
          </a:bodyPr>
          <a:lstStyle/>
          <a:p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7: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de capital.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439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602</TotalTime>
  <Words>1392</Words>
  <Application>Microsoft Office PowerPoint</Application>
  <PresentationFormat>Presentación en pantalla (4:3)</PresentationFormat>
  <Paragraphs>393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Civil</vt:lpstr>
      <vt:lpstr>Diapositiva 1</vt:lpstr>
      <vt:lpstr>INGRESOS </vt:lpstr>
      <vt:lpstr>Capítulo 1 Impuestos Directos</vt:lpstr>
      <vt:lpstr>   Capítulo 2:  impuestos indirectos. . </vt:lpstr>
      <vt:lpstr>Capítulo 3:  tasas y otros ingresos</vt:lpstr>
      <vt:lpstr>Capítulo 4:  Transferencias corrientes</vt:lpstr>
      <vt:lpstr>Capítulo 5:  Ingresos patrimoniales</vt:lpstr>
      <vt:lpstr>Capítulo 6:  Enajenación de inversiones </vt:lpstr>
      <vt:lpstr>  Capítulo 7:  Transferencias de capital. </vt:lpstr>
      <vt:lpstr>Capítulo 8:  Activos financieros</vt:lpstr>
      <vt:lpstr>  </vt:lpstr>
      <vt:lpstr>Diapositiva 12</vt:lpstr>
      <vt:lpstr>GASTOS - INVERSIONES </vt:lpstr>
      <vt:lpstr>    Capítulo 1:  gastos de personal. </vt:lpstr>
      <vt:lpstr>Capítulo 2:  Gastos en bienes corrientes y servicios. </vt:lpstr>
      <vt:lpstr>Capítulo 3:  Gastos financieros.</vt:lpstr>
      <vt:lpstr>Capítulo 4:  Transferencias corrientes.</vt:lpstr>
      <vt:lpstr>Capítulo 6:  Inversiones reales.</vt:lpstr>
      <vt:lpstr>Capítulo 7:  Transferencias de capital.</vt:lpstr>
      <vt:lpstr>Capítulo 8:  Activos financieros.</vt:lpstr>
      <vt:lpstr>Capítulo 9:  Pasivos financieros.</vt:lpstr>
      <vt:lpstr>Diapositiva 22</vt:lpstr>
      <vt:lpstr>ÓRGANOS DE GOBIERNO  y  SECRETARÍA GENERAL</vt:lpstr>
      <vt:lpstr>SERVICIOS MUNICIPALES   (orgánica 02)</vt:lpstr>
      <vt:lpstr>FESTEJOS  (orgánica 03) </vt:lpstr>
      <vt:lpstr>URBANISMO  (orgánica 04)</vt:lpstr>
      <vt:lpstr>HACIENDA Y PATRIMONIO  (orgánica 05)</vt:lpstr>
      <vt:lpstr>EDUCACION Y CULTURA  (orgánica 06) </vt:lpstr>
      <vt:lpstr>MEDIO AMBIENTE  (orgánica 07)</vt:lpstr>
      <vt:lpstr>SERVICIOS SOCIALES  Y CONSUMO  (orgánica 08)</vt:lpstr>
      <vt:lpstr>EMPLEO  (orgánica 09) </vt:lpstr>
      <vt:lpstr> INTERIOR, PERSONAL, FUNCIONARIO Y LABORAL, POLICIA, TRAFICO Y SEGURIDAD CIUDADANA y TRANSPORTE  (O-10)</vt:lpstr>
      <vt:lpstr>DEPORTES,  (orgánica 11) </vt:lpstr>
      <vt:lpstr>IGUALDAD,  (orgánica 12) </vt:lpstr>
      <vt:lpstr>JUVENTUD  (orgánica 13)</vt:lpstr>
      <vt:lpstr>PARTICIPACIÓN CIUDADANA  (orgánica 14) </vt:lpstr>
      <vt:lpstr>TURISMO y DINAMIZACIÓN ECONÓMICA   (orgánica 15)</vt:lpstr>
      <vt:lpstr>Diapositiva 38</vt:lpstr>
      <vt:lpstr>A las operaciones corrientes, </vt:lpstr>
      <vt:lpstr>A  las operaciones de capital </vt:lpstr>
      <vt:lpstr>TOTAL  DEL PRESUPUESTO  DE GASTOS </vt:lpstr>
      <vt:lpstr>Diapositiva 42</vt:lpstr>
      <vt:lpstr>Las operaciones corrientes</vt:lpstr>
      <vt:lpstr>A las operaciones de capital  </vt:lpstr>
      <vt:lpstr>Diapositiva 45</vt:lpstr>
      <vt:lpstr>            Operaciones financieras,  </vt:lpstr>
      <vt:lpstr>EL TOTAL DE PRESUPUESTO DE INGRESOS </vt:lpstr>
      <vt:lpstr>Diapositiva 48</vt:lpstr>
      <vt:lpstr>        OBRAS, SERVICIOS Y MEDIO AMBIENTE  I  (02 Y 07)</vt:lpstr>
      <vt:lpstr>      OBRAS, SERVICIOS Y MEDIO AMBIENTE  II  (02 Y 07) </vt:lpstr>
      <vt:lpstr>FESTEJOS (03) </vt:lpstr>
      <vt:lpstr>URBANISMO (04) </vt:lpstr>
      <vt:lpstr>HACIENDA Y PATRIMONIO (05) </vt:lpstr>
      <vt:lpstr>EDUCACIÓN (06) </vt:lpstr>
      <vt:lpstr>BIENESTAR SOCIAL (08) </vt:lpstr>
      <vt:lpstr>DESARROLLO LOCAL (09) </vt:lpstr>
      <vt:lpstr>INTERIOR (10) </vt:lpstr>
      <vt:lpstr>DEPORTES (11) </vt:lpstr>
      <vt:lpstr>IGUALDAD(12) </vt:lpstr>
      <vt:lpstr>TURISMO (15) </vt:lpstr>
      <vt:lpstr>TOTAL GASTO INVERSIÓN EN PRESUPUESTO</vt:lpstr>
      <vt:lpstr>Diapositiva 62</vt:lpstr>
      <vt:lpstr>PARA  OBRAS, SERVICIOS Y MEDIO AMBIENTE I  (02 Y 07)</vt:lpstr>
      <vt:lpstr>PARA  OBRAS, SERVICIOS Y MEDIO AMBIENTE II  (02 Y 07)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</dc:creator>
  <cp:lastModifiedBy>Usuario</cp:lastModifiedBy>
  <cp:revision>58</cp:revision>
  <dcterms:created xsi:type="dcterms:W3CDTF">2016-03-02T19:37:23Z</dcterms:created>
  <dcterms:modified xsi:type="dcterms:W3CDTF">2016-04-10T18:13:59Z</dcterms:modified>
</cp:coreProperties>
</file>